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B8B79-970F-43F2-8660-2E2EB476C255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C70AB-587D-4CD8-BB63-F3A11BE97A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79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以下為 學生抵免學分系統操作說明，若有問題可撥打底下不同的電話詢問。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C70AB-587D-4CD8-BB63-F3A11BE97A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32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97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43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43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35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22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92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376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65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07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06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29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78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79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2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60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21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A741-CEB3-48B6-AD60-8D2D6905E219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A181CD-99DA-4011-A577-30A162C50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27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sys.ndhu.edu.tw/aa/class/course/Default.aspx" TargetMode="Externa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hyperlink" Target="https://web.ndhu.edu.tw/GA/PhoneQuery/PDF_iTextSharp_2Column.aspx" TargetMode="External"/><Relationship Id="rId5" Type="http://schemas.openxmlformats.org/officeDocument/2006/relationships/hyperlink" Target="https://sys.ndhu.edu.tw/AA/REG/OffsetPoint/student/login.aspx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sys.ndhu.edu.tw/aa/class/course/Default.aspx" TargetMode="Externa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hyperlink" Target="https://web.ndhu.edu.tw/GA/PhoneQuery/PDF_iTextSharp_2Column.aspx" TargetMode="External"/><Relationship Id="rId5" Type="http://schemas.openxmlformats.org/officeDocument/2006/relationships/hyperlink" Target="https://sys.ndhu.edu.tw/AA/REG/OffsetPoint/student/login.asp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ctr">
            <a:normAutofit fontScale="90000"/>
          </a:bodyPr>
          <a:lstStyle/>
          <a:p>
            <a:r>
              <a:rPr lang="zh-TW" altLang="en-US" sz="5400" b="1" dirty="0">
                <a:solidFill>
                  <a:schemeClr val="tx1"/>
                </a:solidFill>
              </a:rPr>
              <a:t>學生抵免學分系統操作手冊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03907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zh-TW" altLang="en-US" dirty="0"/>
              <a:t>抵免系統網址</a:t>
            </a:r>
            <a:r>
              <a:rPr lang="zh-TW" altLang="en-US" dirty="0" smtClean="0"/>
              <a:t>：</a:t>
            </a:r>
            <a:r>
              <a:rPr lang="en-US" altLang="zh-TW" dirty="0">
                <a:hlinkClick r:id="rId5"/>
              </a:rPr>
              <a:t>https://sys.ndhu.edu.tw/AA/REG/OffsetPoint/student/login.aspx</a:t>
            </a:r>
            <a:endParaRPr lang="en-US" altLang="zh-TW" dirty="0"/>
          </a:p>
          <a:p>
            <a:pPr algn="l"/>
            <a:r>
              <a:rPr lang="zh-TW" altLang="en-US" dirty="0"/>
              <a:t>聯絡電話：</a:t>
            </a:r>
            <a:endParaRPr lang="en-US" altLang="zh-TW" dirty="0"/>
          </a:p>
          <a:p>
            <a:pPr algn="l"/>
            <a:r>
              <a:rPr lang="zh-TW" altLang="en-US" dirty="0"/>
              <a:t>各系辦公室：</a:t>
            </a:r>
            <a:r>
              <a:rPr lang="zh-TW" altLang="en-US" dirty="0">
                <a:hlinkClick r:id="rId6"/>
              </a:rPr>
              <a:t>本校分機表 </a:t>
            </a:r>
            <a:r>
              <a:rPr lang="en-US" altLang="zh-TW" dirty="0"/>
              <a:t>(</a:t>
            </a:r>
            <a:r>
              <a:rPr lang="zh-TW" altLang="en-US" dirty="0"/>
              <a:t>專業課程抵免問題</a:t>
            </a:r>
            <a:r>
              <a:rPr lang="en-US" altLang="zh-TW" dirty="0"/>
              <a:t>)</a:t>
            </a:r>
          </a:p>
          <a:p>
            <a:pPr algn="l"/>
            <a:r>
              <a:rPr lang="zh-TW" altLang="en-US" dirty="0"/>
              <a:t>通識教育中心：</a:t>
            </a:r>
            <a:r>
              <a:rPr lang="en-US" altLang="zh-TW" dirty="0"/>
              <a:t>03-8906602</a:t>
            </a:r>
            <a:r>
              <a:rPr lang="zh-TW" altLang="en-US" dirty="0"/>
              <a:t>、</a:t>
            </a:r>
            <a:r>
              <a:rPr lang="en-US" altLang="zh-TW" dirty="0"/>
              <a:t>6603</a:t>
            </a:r>
            <a:r>
              <a:rPr lang="zh-TW" altLang="en-US" dirty="0"/>
              <a:t>、</a:t>
            </a:r>
            <a:r>
              <a:rPr lang="en-US" altLang="zh-TW" dirty="0"/>
              <a:t>6605</a:t>
            </a:r>
            <a:r>
              <a:rPr lang="zh-TW" altLang="en-US" dirty="0"/>
              <a:t>、</a:t>
            </a:r>
            <a:r>
              <a:rPr lang="en-US" altLang="zh-TW" dirty="0"/>
              <a:t>6607(</a:t>
            </a:r>
            <a:r>
              <a:rPr lang="zh-TW" altLang="en-US" dirty="0"/>
              <a:t>通識課程抵免問題</a:t>
            </a:r>
            <a:r>
              <a:rPr lang="en-US" altLang="zh-TW" dirty="0"/>
              <a:t>)</a:t>
            </a:r>
          </a:p>
          <a:p>
            <a:pPr algn="l"/>
            <a:r>
              <a:rPr lang="zh-TW" altLang="en-US" dirty="0"/>
              <a:t>本校</a:t>
            </a:r>
            <a:r>
              <a:rPr lang="zh-TW" altLang="en-US" dirty="0">
                <a:solidFill>
                  <a:srgbClr val="0070C0"/>
                </a:solidFill>
                <a:hlinkClick r:id="rId7"/>
              </a:rPr>
              <a:t>課規查詢系統</a:t>
            </a:r>
            <a:endParaRPr lang="en-US" altLang="zh-TW" dirty="0">
              <a:solidFill>
                <a:srgbClr val="0070C0"/>
              </a:solidFill>
            </a:endParaRPr>
          </a:p>
          <a:p>
            <a:pPr algn="l"/>
            <a:r>
              <a:rPr lang="zh-TW" altLang="en-US" dirty="0"/>
              <a:t>教務處註冊組</a:t>
            </a:r>
            <a:r>
              <a:rPr lang="en-US" altLang="zh-TW" dirty="0" smtClean="0"/>
              <a:t>03-8906113~6116(</a:t>
            </a:r>
            <a:r>
              <a:rPr lang="zh-TW" altLang="en-US" dirty="0"/>
              <a:t>系統操作問題</a:t>
            </a:r>
            <a:r>
              <a:rPr lang="en-US" altLang="zh-TW" dirty="0"/>
              <a:t>)</a:t>
            </a:r>
          </a:p>
          <a:p>
            <a:pPr algn="l"/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37" y="865107"/>
            <a:ext cx="5050632" cy="885062"/>
          </a:xfrm>
          <a:prstGeom prst="rect">
            <a:avLst/>
          </a:prstGeom>
        </p:spPr>
      </p:pic>
      <p:pic>
        <p:nvPicPr>
          <p:cNvPr id="10" name="音訊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8"/>
    </mc:Choice>
    <mc:Fallback xmlns="">
      <p:transition spd="slow" advTm="9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3"/>
          <p:cNvSpPr txBox="1">
            <a:spLocks/>
          </p:cNvSpPr>
          <p:nvPr/>
        </p:nvSpPr>
        <p:spPr>
          <a:xfrm>
            <a:off x="716188" y="893075"/>
            <a:ext cx="6686097" cy="101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待審查結束可檢視自己抵免結果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29" y="1665322"/>
            <a:ext cx="9049437" cy="367593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367860" y="1761892"/>
            <a:ext cx="1382751" cy="7694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669158" y="4854319"/>
            <a:ext cx="1943837" cy="4720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514216" y="2809202"/>
            <a:ext cx="8846250" cy="1907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音訊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92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61"/>
    </mc:Choice>
    <mc:Fallback xmlns="">
      <p:transition spd="slow" advTm="37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15"/>
          <a:stretch/>
        </p:blipFill>
        <p:spPr>
          <a:xfrm>
            <a:off x="1480456" y="2089311"/>
            <a:ext cx="9695543" cy="1974690"/>
          </a:xfrm>
          <a:prstGeom prst="rect">
            <a:avLst/>
          </a:prstGeom>
        </p:spPr>
      </p:pic>
      <p:sp>
        <p:nvSpPr>
          <p:cNvPr id="3" name="直排標題 3"/>
          <p:cNvSpPr txBox="1">
            <a:spLocks/>
          </p:cNvSpPr>
          <p:nvPr/>
        </p:nvSpPr>
        <p:spPr>
          <a:xfrm>
            <a:off x="411389" y="544731"/>
            <a:ext cx="6047468" cy="101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改抵</a:t>
            </a:r>
          </a:p>
        </p:txBody>
      </p:sp>
      <p:sp>
        <p:nvSpPr>
          <p:cNvPr id="4" name="直排標題 3"/>
          <p:cNvSpPr txBox="1">
            <a:spLocks/>
          </p:cNvSpPr>
          <p:nvPr/>
        </p:nvSpPr>
        <p:spPr>
          <a:xfrm>
            <a:off x="347120" y="1381749"/>
            <a:ext cx="2686365" cy="3825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更改原已核定之科目。</a:t>
            </a: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154290" y="2089311"/>
            <a:ext cx="1185672" cy="7703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直排標題 3"/>
          <p:cNvSpPr txBox="1">
            <a:spLocks/>
          </p:cNvSpPr>
          <p:nvPr/>
        </p:nvSpPr>
        <p:spPr>
          <a:xfrm>
            <a:off x="2613791" y="4348836"/>
            <a:ext cx="7615310" cy="11956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每學期申請的科目，當學期不可申請改抵，次一學期才能改抵。</a:t>
            </a:r>
            <a:endParaRPr lang="en-US" altLang="zh-TW" sz="2000" b="1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直排標題 3"/>
          <p:cNvSpPr txBox="1">
            <a:spLocks/>
          </p:cNvSpPr>
          <p:nvPr/>
        </p:nvSpPr>
        <p:spPr>
          <a:xfrm>
            <a:off x="2624942" y="4359987"/>
            <a:ext cx="7615310" cy="11956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每學期申請的科目，當學期不可申請改抵，次一學期才能改抵。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9" name="音訊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15"/>
    </mc:Choice>
    <mc:Fallback xmlns="">
      <p:transition spd="slow" advTm="25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3"/>
          <p:cNvSpPr txBox="1">
            <a:spLocks/>
          </p:cNvSpPr>
          <p:nvPr/>
        </p:nvSpPr>
        <p:spPr>
          <a:xfrm>
            <a:off x="885979" y="1452589"/>
            <a:ext cx="2435733" cy="716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改抵</a:t>
            </a:r>
          </a:p>
        </p:txBody>
      </p:sp>
      <p:sp>
        <p:nvSpPr>
          <p:cNvPr id="3" name="直排標題 3"/>
          <p:cNvSpPr txBox="1">
            <a:spLocks/>
          </p:cNvSpPr>
          <p:nvPr/>
        </p:nvSpPr>
        <p:spPr>
          <a:xfrm>
            <a:off x="444454" y="2590074"/>
            <a:ext cx="2266670" cy="3825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選擇改抵之申請單。</a:t>
            </a:r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列印</a:t>
            </a:r>
            <a:r>
              <a:rPr lang="zh-TW" altLang="en-US" sz="1800" dirty="0">
                <a:solidFill>
                  <a:srgbClr val="FF0000"/>
                </a:solidFill>
              </a:rPr>
              <a:t>改抵申請表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後連同成績單正本交至所屬系所或通識中心。</a:t>
            </a:r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14179" r="11708" b="2858"/>
          <a:stretch/>
        </p:blipFill>
        <p:spPr>
          <a:xfrm>
            <a:off x="2917370" y="725714"/>
            <a:ext cx="8839201" cy="56896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321712" y="1614273"/>
            <a:ext cx="1048549" cy="3931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885265" y="3697275"/>
            <a:ext cx="1010505" cy="236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856237" y="3936776"/>
            <a:ext cx="1048549" cy="205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137780" y="5468033"/>
            <a:ext cx="2324049" cy="2505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907073" y="4075973"/>
            <a:ext cx="1048549" cy="205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9" name="音訊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9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78"/>
    </mc:Choice>
    <mc:Fallback xmlns="">
      <p:transition spd="slow" advTm="45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7" grpId="1" animBg="1"/>
      <p:bldP spid="8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49010" y="1780420"/>
            <a:ext cx="2963333" cy="861180"/>
          </a:xfrm>
        </p:spPr>
        <p:txBody>
          <a:bodyPr/>
          <a:lstStyle/>
          <a:p>
            <a:r>
              <a:rPr lang="zh-TW" altLang="en-US" dirty="0"/>
              <a:t>說明結束</a:t>
            </a:r>
          </a:p>
        </p:txBody>
      </p:sp>
      <p:sp>
        <p:nvSpPr>
          <p:cNvPr id="4" name="直排標題 3"/>
          <p:cNvSpPr txBox="1">
            <a:spLocks/>
          </p:cNvSpPr>
          <p:nvPr/>
        </p:nvSpPr>
        <p:spPr>
          <a:xfrm>
            <a:off x="3460134" y="2909390"/>
            <a:ext cx="2432666" cy="661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祝操作順利</a:t>
            </a:r>
            <a:endParaRPr lang="en-US" altLang="zh-TW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音訊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副標題 2"/>
          <p:cNvSpPr txBox="1">
            <a:spLocks/>
          </p:cNvSpPr>
          <p:nvPr/>
        </p:nvSpPr>
        <p:spPr>
          <a:xfrm>
            <a:off x="1449010" y="3838304"/>
            <a:ext cx="7766936" cy="20390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dirty="0" smtClean="0"/>
              <a:t>抵免系統網址：</a:t>
            </a:r>
            <a:r>
              <a:rPr lang="en-US" altLang="zh-TW" dirty="0" smtClean="0">
                <a:hlinkClick r:id="rId5"/>
              </a:rPr>
              <a:t>https://sys.ndhu.edu.tw/AA/REG/OffsetPoint/student/login.aspx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聯絡電話：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各系辦公室：</a:t>
            </a:r>
            <a:r>
              <a:rPr lang="zh-TW" altLang="en-US" dirty="0" smtClean="0">
                <a:hlinkClick r:id="rId6"/>
              </a:rPr>
              <a:t>本校分機表 </a:t>
            </a:r>
            <a:r>
              <a:rPr lang="en-US" altLang="zh-TW" dirty="0" smtClean="0"/>
              <a:t>(</a:t>
            </a:r>
            <a:r>
              <a:rPr lang="zh-TW" altLang="en-US" dirty="0" smtClean="0"/>
              <a:t>專業課程抵免問題</a:t>
            </a:r>
            <a:r>
              <a:rPr lang="en-US" altLang="zh-TW" dirty="0" smtClean="0"/>
              <a:t>)</a:t>
            </a:r>
          </a:p>
          <a:p>
            <a:pPr algn="l"/>
            <a:r>
              <a:rPr lang="zh-TW" altLang="en-US" dirty="0" smtClean="0"/>
              <a:t>通識教育中心：</a:t>
            </a:r>
            <a:r>
              <a:rPr lang="en-US" altLang="zh-TW" dirty="0" smtClean="0"/>
              <a:t>03-8906602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6603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6605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6607(</a:t>
            </a:r>
            <a:r>
              <a:rPr lang="zh-TW" altLang="en-US" dirty="0" smtClean="0"/>
              <a:t>通識課程抵免問題</a:t>
            </a:r>
            <a:r>
              <a:rPr lang="en-US" altLang="zh-TW" dirty="0" smtClean="0"/>
              <a:t>)</a:t>
            </a:r>
          </a:p>
          <a:p>
            <a:pPr algn="l"/>
            <a:r>
              <a:rPr lang="zh-TW" altLang="en-US" dirty="0" smtClean="0"/>
              <a:t>本校</a:t>
            </a:r>
            <a:r>
              <a:rPr lang="zh-TW" altLang="en-US" dirty="0" smtClean="0">
                <a:solidFill>
                  <a:srgbClr val="0070C0"/>
                </a:solidFill>
                <a:hlinkClick r:id="rId7"/>
              </a:rPr>
              <a:t>課規查詢系統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algn="l"/>
            <a:r>
              <a:rPr lang="zh-TW" altLang="en-US" dirty="0" smtClean="0"/>
              <a:t>教務處註冊組</a:t>
            </a:r>
            <a:r>
              <a:rPr lang="en-US" altLang="zh-TW" dirty="0" smtClean="0"/>
              <a:t>03-8906113~6116(</a:t>
            </a:r>
            <a:r>
              <a:rPr lang="zh-TW" altLang="en-US" dirty="0" smtClean="0"/>
              <a:t>系統操作問題</a:t>
            </a:r>
            <a:r>
              <a:rPr lang="en-US" altLang="zh-TW" dirty="0" smtClean="0"/>
              <a:t>)</a:t>
            </a:r>
          </a:p>
          <a:p>
            <a:pPr algn="l"/>
            <a:endParaRPr lang="en-US" altLang="zh-TW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6"/>
    </mc:Choice>
    <mc:Fallback xmlns="">
      <p:transition spd="slow" advTm="7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486325" y="3623739"/>
            <a:ext cx="1880707" cy="99849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latin typeface="+mj-ea"/>
                <a:ea typeface="+mj-ea"/>
              </a:rPr>
              <a:t>以</a:t>
            </a:r>
            <a:r>
              <a:rPr lang="en-US" altLang="zh-TW" sz="1600" dirty="0">
                <a:latin typeface="+mj-ea"/>
                <a:ea typeface="+mj-ea"/>
              </a:rPr>
              <a:t>E-MAIL</a:t>
            </a:r>
          </a:p>
          <a:p>
            <a:pPr algn="ctr"/>
            <a:r>
              <a:rPr lang="zh-TW" altLang="en-US" sz="1600" dirty="0">
                <a:latin typeface="+mj-ea"/>
                <a:ea typeface="+mj-ea"/>
              </a:rPr>
              <a:t>帳號密碼登入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2843662" y="3604618"/>
            <a:ext cx="2360393" cy="2438122"/>
            <a:chOff x="2843662" y="3604618"/>
            <a:chExt cx="2360393" cy="2438122"/>
          </a:xfrm>
        </p:grpSpPr>
        <p:sp>
          <p:nvSpPr>
            <p:cNvPr id="22" name="矩形 21"/>
            <p:cNvSpPr/>
            <p:nvPr/>
          </p:nvSpPr>
          <p:spPr>
            <a:xfrm>
              <a:off x="3187249" y="4835503"/>
              <a:ext cx="2016774" cy="5638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zh-TW" sz="1400" dirty="0">
                  <a:solidFill>
                    <a:schemeClr val="tx1"/>
                  </a:solidFill>
                  <a:latin typeface="+mj-ea"/>
                  <a:ea typeface="+mj-ea"/>
                </a:rPr>
                <a:t>(1)</a:t>
              </a:r>
              <a:r>
                <a:rPr lang="zh-TW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 原校課程科目維護</a:t>
              </a:r>
              <a:endParaRPr lang="en-US" altLang="zh-TW" sz="1400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r>
                <a:rPr lang="en-US" altLang="zh-TW" sz="1400" dirty="0">
                  <a:solidFill>
                    <a:schemeClr val="tx1"/>
                  </a:solidFill>
                  <a:latin typeface="+mj-ea"/>
                  <a:ea typeface="+mj-ea"/>
                </a:rPr>
                <a:t>(2)</a:t>
              </a:r>
              <a:r>
                <a:rPr lang="zh-TW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 建立抵免申請單</a:t>
              </a:r>
              <a:endParaRPr lang="en-US" altLang="zh-TW" sz="1400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r>
                <a:rPr lang="zh-TW" altLang="en-US" sz="1400" dirty="0">
                  <a:solidFill>
                    <a:schemeClr val="tx1"/>
                  </a:solidFill>
                  <a:latin typeface="+mj-ea"/>
                  <a:ea typeface="+mj-ea"/>
                </a:rPr>
                <a:t> </a:t>
              </a:r>
              <a:endParaRPr lang="en-US" altLang="zh-TW" sz="14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3189381" y="3604618"/>
              <a:ext cx="2014674" cy="2438122"/>
              <a:chOff x="2929814" y="2741019"/>
              <a:chExt cx="1763355" cy="1795440"/>
            </a:xfrm>
          </p:grpSpPr>
          <p:sp>
            <p:nvSpPr>
              <p:cNvPr id="19" name="圓角矩形 18"/>
              <p:cNvSpPr/>
              <p:nvPr/>
            </p:nvSpPr>
            <p:spPr>
              <a:xfrm>
                <a:off x="2971840" y="2741019"/>
                <a:ext cx="1721302" cy="735296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>
                    <a:latin typeface="+mj-ea"/>
                    <a:ea typeface="+mj-ea"/>
                  </a:rPr>
                  <a:t>申請抵免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929814" y="4007528"/>
                <a:ext cx="1763355" cy="52893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TW" altLang="en-US" sz="1400" dirty="0">
                    <a:solidFill>
                      <a:schemeClr val="tx1"/>
                    </a:solidFill>
                  </a:rPr>
                  <a:t>分系所專業抵免及通識課程抵免</a:t>
                </a:r>
                <a:endParaRPr lang="en-US" altLang="zh-TW" sz="1400" dirty="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zh-TW" altLang="en-US" sz="1400" dirty="0">
                    <a:solidFill>
                      <a:schemeClr val="tx1"/>
                    </a:solidFill>
                  </a:rPr>
                  <a:t>加入申請單</a:t>
                </a:r>
              </a:p>
            </p:txBody>
          </p:sp>
        </p:grpSp>
        <p:sp>
          <p:nvSpPr>
            <p:cNvPr id="12" name="向右箭號 11"/>
            <p:cNvSpPr/>
            <p:nvPr/>
          </p:nvSpPr>
          <p:spPr>
            <a:xfrm>
              <a:off x="2843662" y="3985218"/>
              <a:ext cx="479654" cy="32284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986471" y="3623739"/>
            <a:ext cx="2220385" cy="1795813"/>
            <a:chOff x="5986471" y="3623739"/>
            <a:chExt cx="2220385" cy="1795813"/>
          </a:xfrm>
        </p:grpSpPr>
        <p:grpSp>
          <p:nvGrpSpPr>
            <p:cNvPr id="9" name="群組 8"/>
            <p:cNvGrpSpPr/>
            <p:nvPr/>
          </p:nvGrpSpPr>
          <p:grpSpPr>
            <a:xfrm>
              <a:off x="6283577" y="3623739"/>
              <a:ext cx="1923279" cy="1795813"/>
              <a:chOff x="6641372" y="3138716"/>
              <a:chExt cx="1683361" cy="1322442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6678633" y="3138716"/>
                <a:ext cx="1646100" cy="735296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>
                    <a:latin typeface="+mj-ea"/>
                    <a:ea typeface="+mj-ea"/>
                  </a:rPr>
                  <a:t>檢視申請或列印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641372" y="4041846"/>
                <a:ext cx="1646100" cy="4193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altLang="zh-TW" sz="1400" dirty="0">
                    <a:solidFill>
                      <a:schemeClr val="tx1"/>
                    </a:solidFill>
                    <a:latin typeface="+mj-ea"/>
                    <a:ea typeface="+mj-ea"/>
                  </a:rPr>
                  <a:t>(3)</a:t>
                </a:r>
                <a:r>
                  <a:rPr lang="zh-TW" altLang="en-US" sz="1400" dirty="0">
                    <a:solidFill>
                      <a:schemeClr val="tx1"/>
                    </a:solidFill>
                    <a:latin typeface="+mj-ea"/>
                    <a:ea typeface="+mj-ea"/>
                  </a:rPr>
                  <a:t>確認抵免資料無誤後列印抵免申請表</a:t>
                </a:r>
              </a:p>
            </p:txBody>
          </p:sp>
        </p:grpSp>
        <p:sp>
          <p:nvSpPr>
            <p:cNvPr id="13" name="向右箭號 12"/>
            <p:cNvSpPr/>
            <p:nvPr/>
          </p:nvSpPr>
          <p:spPr>
            <a:xfrm>
              <a:off x="5986471" y="3961565"/>
              <a:ext cx="458698" cy="32284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9028187" y="3623739"/>
            <a:ext cx="2626784" cy="2418999"/>
            <a:chOff x="9028187" y="3623739"/>
            <a:chExt cx="2626784" cy="2418999"/>
          </a:xfrm>
        </p:grpSpPr>
        <p:grpSp>
          <p:nvGrpSpPr>
            <p:cNvPr id="10" name="群組 9"/>
            <p:cNvGrpSpPr/>
            <p:nvPr/>
          </p:nvGrpSpPr>
          <p:grpSpPr>
            <a:xfrm>
              <a:off x="9257536" y="3623739"/>
              <a:ext cx="2397435" cy="2418999"/>
              <a:chOff x="9220992" y="2970348"/>
              <a:chExt cx="2098369" cy="1781358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9317556" y="2970348"/>
                <a:ext cx="1646100" cy="735296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>
                    <a:latin typeface="+mj-ea"/>
                    <a:ea typeface="+mj-ea"/>
                  </a:rPr>
                  <a:t>送交審查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220992" y="3862694"/>
                <a:ext cx="2098369" cy="8890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zh-TW" altLang="en-US" sz="1400" dirty="0">
                    <a:solidFill>
                      <a:schemeClr val="tx1"/>
                    </a:solidFill>
                    <a:latin typeface="+mj-ea"/>
                    <a:ea typeface="+mj-ea"/>
                  </a:rPr>
                  <a:t>抵免申請表連同成績單正本送至審查單位</a:t>
                </a:r>
                <a:endParaRPr lang="en-US" altLang="zh-TW" sz="14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r>
                  <a:rPr lang="zh-TW" altLang="en-US" sz="1400" dirty="0">
                    <a:solidFill>
                      <a:schemeClr val="tx1"/>
                    </a:solidFill>
                    <a:latin typeface="+mj-ea"/>
                    <a:ea typeface="+mj-ea"/>
                  </a:rPr>
                  <a:t>通識科目送通識中心審查</a:t>
                </a:r>
                <a:endParaRPr lang="en-US" altLang="zh-TW" sz="14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r>
                  <a:rPr lang="zh-TW" altLang="en-US" sz="1400" dirty="0">
                    <a:solidFill>
                      <a:schemeClr val="tx1"/>
                    </a:solidFill>
                    <a:latin typeface="+mj-ea"/>
                    <a:ea typeface="+mj-ea"/>
                  </a:rPr>
                  <a:t>系所專業科目送交系辦公室</a:t>
                </a:r>
                <a:endParaRPr lang="en-US" altLang="zh-TW" sz="14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r>
                  <a:rPr lang="en-US" altLang="zh-TW" sz="1400" dirty="0">
                    <a:solidFill>
                      <a:schemeClr val="tx1"/>
                    </a:solidFill>
                    <a:latin typeface="+mj-ea"/>
                    <a:ea typeface="+mj-ea"/>
                  </a:rPr>
                  <a:t>(</a:t>
                </a:r>
                <a:r>
                  <a:rPr lang="zh-TW" altLang="en-US" sz="1400" dirty="0">
                    <a:solidFill>
                      <a:schemeClr val="tx1"/>
                    </a:solidFill>
                    <a:latin typeface="+mj-ea"/>
                    <a:ea typeface="+mj-ea"/>
                  </a:rPr>
                  <a:t>親送或郵寄皆可</a:t>
                </a:r>
                <a:r>
                  <a:rPr lang="en-US" altLang="zh-TW" sz="1400" dirty="0">
                    <a:solidFill>
                      <a:schemeClr val="tx1"/>
                    </a:solidFill>
                    <a:latin typeface="+mj-ea"/>
                    <a:ea typeface="+mj-ea"/>
                  </a:rPr>
                  <a:t>)</a:t>
                </a:r>
                <a:endParaRPr lang="zh-TW" altLang="en-US" sz="14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4" name="向右箭號 13"/>
            <p:cNvSpPr/>
            <p:nvPr/>
          </p:nvSpPr>
          <p:spPr>
            <a:xfrm>
              <a:off x="9028187" y="3969841"/>
              <a:ext cx="458698" cy="32284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標題 1"/>
          <p:cNvSpPr txBox="1">
            <a:spLocks/>
          </p:cNvSpPr>
          <p:nvPr/>
        </p:nvSpPr>
        <p:spPr>
          <a:xfrm>
            <a:off x="749293" y="649076"/>
            <a:ext cx="9706960" cy="3454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抵免原則</a:t>
            </a:r>
            <a:endParaRPr lang="en-US" altLang="zh-TW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</a:rPr>
              <a:t>成績及格。學士班為 </a:t>
            </a:r>
            <a:r>
              <a:rPr lang="en-US" altLang="zh-TW" sz="2400" b="1" dirty="0">
                <a:solidFill>
                  <a:schemeClr val="bg1">
                    <a:lumMod val="85000"/>
                  </a:schemeClr>
                </a:solidFill>
              </a:rPr>
              <a:t>C-</a:t>
            </a: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2400" b="1" dirty="0">
                <a:solidFill>
                  <a:schemeClr val="bg1">
                    <a:lumMod val="85000"/>
                  </a:schemeClr>
                </a:solidFill>
              </a:rPr>
              <a:t>(60</a:t>
            </a: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</a:rPr>
              <a:t>分</a:t>
            </a:r>
            <a:r>
              <a:rPr lang="en-US" altLang="zh-TW" sz="2400" b="1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</a:rPr>
              <a:t>以上，碩士班為</a:t>
            </a:r>
            <a:r>
              <a:rPr lang="en-US" altLang="zh-TW" sz="2400" b="1" dirty="0">
                <a:solidFill>
                  <a:schemeClr val="bg1">
                    <a:lumMod val="85000"/>
                  </a:schemeClr>
                </a:solidFill>
              </a:rPr>
              <a:t>B-(70</a:t>
            </a: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</a:rPr>
              <a:t>分</a:t>
            </a:r>
            <a:r>
              <a:rPr lang="en-US" altLang="zh-TW" sz="2400" b="1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</a:rPr>
              <a:t>以上。</a:t>
            </a:r>
            <a:endParaRPr lang="en-US" altLang="zh-TW" sz="2400" b="1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</a:rPr>
              <a:t>學分數相同或多於本校科目，學分數不足者不可抵免。</a:t>
            </a:r>
            <a:r>
              <a:rPr lang="en-US" altLang="zh-TW" sz="2400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altLang="zh-TW" sz="24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</a:rPr>
              <a:t>惟經同意後，可以多科合抵。</a:t>
            </a:r>
            <a:endParaRPr lang="en-US" altLang="zh-TW" sz="240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</a:rPr>
              <a:t>科目名稱及內容相同或科目名稱不同但內容相同者。</a:t>
            </a:r>
            <a:endParaRPr lang="en-US" altLang="zh-TW" sz="2400" b="1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</a:rPr>
              <a:t>科目名稱與內容不同但性質相似者。</a:t>
            </a:r>
            <a:endParaRPr lang="en-US" altLang="zh-TW" sz="2400" b="1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</a:rPr>
              <a:t>學士班學生，五專前三年課程不可抵免。</a:t>
            </a:r>
            <a:endParaRPr lang="en-US" altLang="zh-TW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49293" y="649076"/>
            <a:ext cx="9706960" cy="3454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/>
              <a:t>抵免原則</a:t>
            </a:r>
            <a:endParaRPr lang="en-US" altLang="zh-TW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成績及格。學士班為 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(60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以上，碩士班為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B-(70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以上。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學分數</a:t>
            </a:r>
            <a:r>
              <a:rPr lang="zh-TW" altLang="en-US" sz="2400" b="1" dirty="0">
                <a:solidFill>
                  <a:srgbClr val="FF0000"/>
                </a:solidFill>
              </a:rPr>
              <a:t>相同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或</a:t>
            </a:r>
            <a:r>
              <a:rPr lang="zh-TW" altLang="en-US" sz="2400" b="1" dirty="0">
                <a:solidFill>
                  <a:srgbClr val="FF0000"/>
                </a:solidFill>
              </a:rPr>
              <a:t>多於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本校科目，學分數不足者不可抵免。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惟經同意後，可以多科合抵。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科目名稱及內容相同或科目名稱不同但內容相同者。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科目名稱與內容不同但性質相似者。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學士班學生，五專前三年課程不可抵免。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音訊 2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71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40"/>
    </mc:Choice>
    <mc:Fallback xmlns="">
      <p:transition spd="slow" advTm="64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 txBox="1">
            <a:spLocks/>
          </p:cNvSpPr>
          <p:nvPr/>
        </p:nvSpPr>
        <p:spPr>
          <a:xfrm>
            <a:off x="521117" y="1059988"/>
            <a:ext cx="2435733" cy="716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/>
              <a:t>登入系統</a:t>
            </a:r>
            <a:endParaRPr lang="zh-TW" altLang="en-US" dirty="0"/>
          </a:p>
        </p:txBody>
      </p:sp>
      <p:sp>
        <p:nvSpPr>
          <p:cNvPr id="5" name="直排標題 3"/>
          <p:cNvSpPr txBox="1">
            <a:spLocks/>
          </p:cNvSpPr>
          <p:nvPr/>
        </p:nvSpPr>
        <p:spPr>
          <a:xfrm>
            <a:off x="521116" y="1776548"/>
            <a:ext cx="2435733" cy="3849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以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</a:t>
            </a:r>
            <a:r>
              <a:rPr lang="zh-TW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帳號及密碼登入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76" y="1059988"/>
            <a:ext cx="6906589" cy="4896533"/>
          </a:xfrm>
          <a:prstGeom prst="rect">
            <a:avLst/>
          </a:prstGeom>
        </p:spPr>
      </p:pic>
      <p:pic>
        <p:nvPicPr>
          <p:cNvPr id="9" name="音訊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6"/>
    </mc:Choice>
    <mc:Fallback xmlns="">
      <p:transition spd="slow" advTm="6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1" b="45119"/>
          <a:stretch/>
        </p:blipFill>
        <p:spPr>
          <a:xfrm>
            <a:off x="2173515" y="682612"/>
            <a:ext cx="9583056" cy="2771788"/>
          </a:xfrm>
          <a:prstGeom prst="rect">
            <a:avLst/>
          </a:prstGeom>
        </p:spPr>
      </p:pic>
      <p:sp>
        <p:nvSpPr>
          <p:cNvPr id="8" name="直排標題 3"/>
          <p:cNvSpPr txBox="1">
            <a:spLocks/>
          </p:cNvSpPr>
          <p:nvPr/>
        </p:nvSpPr>
        <p:spPr>
          <a:xfrm>
            <a:off x="612265" y="3454400"/>
            <a:ext cx="2435733" cy="716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建立科目</a:t>
            </a:r>
          </a:p>
        </p:txBody>
      </p:sp>
      <p:sp>
        <p:nvSpPr>
          <p:cNvPr id="9" name="直排標題 3"/>
          <p:cNvSpPr txBox="1">
            <a:spLocks/>
          </p:cNvSpPr>
          <p:nvPr/>
        </p:nvSpPr>
        <p:spPr>
          <a:xfrm>
            <a:off x="379864" y="4401800"/>
            <a:ext cx="4583849" cy="1214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新增原校課程科目</a:t>
            </a:r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rgbClr val="FF0000"/>
                </a:solidFill>
              </a:rPr>
              <a:t>科目名稱、成績、學分數請與原學校成績單相同。</a:t>
            </a:r>
            <a:endParaRPr lang="en-US" altLang="zh-TW" sz="1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若輸入錯誤可按修改原校課程科目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671789" y="772101"/>
            <a:ext cx="972457" cy="3505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rgbClr val="FF0000"/>
                </a:solidFill>
              </a:rPr>
              <a:t>1.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671789" y="1122622"/>
            <a:ext cx="3090382" cy="7165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rgbClr val="FF0000"/>
                </a:solidFill>
              </a:rPr>
              <a:t>2.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762170" y="1272520"/>
            <a:ext cx="3280229" cy="2181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b="1" dirty="0">
                <a:solidFill>
                  <a:srgbClr val="FF0000"/>
                </a:solidFill>
              </a:rPr>
              <a:t>3.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252204" y="1425145"/>
            <a:ext cx="1458683" cy="3582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" name="音訊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73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45"/>
    </mc:Choice>
    <mc:Fallback xmlns="">
      <p:transition spd="slow" advTm="34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 txBox="1">
            <a:spLocks/>
          </p:cNvSpPr>
          <p:nvPr/>
        </p:nvSpPr>
        <p:spPr>
          <a:xfrm>
            <a:off x="480478" y="554575"/>
            <a:ext cx="2435733" cy="716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申請抵免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587" b="-1855"/>
          <a:stretch/>
        </p:blipFill>
        <p:spPr>
          <a:xfrm>
            <a:off x="2151517" y="1553078"/>
            <a:ext cx="10002418" cy="4781324"/>
          </a:xfrm>
          <a:prstGeom prst="rect">
            <a:avLst/>
          </a:prstGeom>
        </p:spPr>
      </p:pic>
      <p:sp>
        <p:nvSpPr>
          <p:cNvPr id="7" name="直排標題 3"/>
          <p:cNvSpPr txBox="1">
            <a:spLocks/>
          </p:cNvSpPr>
          <p:nvPr/>
        </p:nvSpPr>
        <p:spPr>
          <a:xfrm>
            <a:off x="8474927" y="1628918"/>
            <a:ext cx="3490356" cy="5194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學院、系所及學制為必選欄位</a:t>
            </a:r>
            <a:endParaRPr lang="en-US" altLang="zh-TW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zh-TW" alt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直排標題 3"/>
          <p:cNvSpPr txBox="1">
            <a:spLocks/>
          </p:cNvSpPr>
          <p:nvPr/>
        </p:nvSpPr>
        <p:spPr>
          <a:xfrm>
            <a:off x="8204529" y="3560689"/>
            <a:ext cx="3845956" cy="2688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zh-TW" sz="2400" b="1" dirty="0">
              <a:solidFill>
                <a:srgbClr val="00B050"/>
              </a:solidFill>
            </a:endParaRPr>
          </a:p>
          <a:p>
            <a:r>
              <a:rPr lang="zh-TW" altLang="en-US" sz="2400" b="1" dirty="0">
                <a:solidFill>
                  <a:srgbClr val="00B050"/>
                </a:solidFill>
              </a:rPr>
              <a:t>科目名稱</a:t>
            </a:r>
            <a:endParaRPr lang="en-US" altLang="zh-TW" sz="2400" b="1" dirty="0">
              <a:solidFill>
                <a:srgbClr val="00B050"/>
              </a:solidFill>
            </a:endParaRPr>
          </a:p>
          <a:p>
            <a:r>
              <a:rPr lang="zh-TW" altLang="en-US" sz="2400" b="1" dirty="0">
                <a:solidFill>
                  <a:srgbClr val="00B050"/>
                </a:solidFill>
              </a:rPr>
              <a:t>建議以原校課程名稱為主</a:t>
            </a:r>
            <a:endParaRPr lang="en-US" altLang="zh-TW" sz="2400" b="1" dirty="0">
              <a:solidFill>
                <a:srgbClr val="00B050"/>
              </a:solidFill>
            </a:endParaRPr>
          </a:p>
          <a:p>
            <a:r>
              <a:rPr lang="en-US" altLang="zh-TW" sz="2400" b="1" dirty="0">
                <a:solidFill>
                  <a:srgbClr val="00B050"/>
                </a:solidFill>
              </a:rPr>
              <a:t>Ex:</a:t>
            </a:r>
            <a:r>
              <a:rPr lang="zh-TW" altLang="en-US" sz="2400" b="1" dirty="0">
                <a:solidFill>
                  <a:srgbClr val="00B050"/>
                </a:solidFill>
              </a:rPr>
              <a:t>原校為  會計學原理</a:t>
            </a:r>
            <a:endParaRPr lang="en-US" altLang="zh-TW" sz="2400" b="1" dirty="0">
              <a:solidFill>
                <a:srgbClr val="00B050"/>
              </a:solidFill>
            </a:endParaRPr>
          </a:p>
          <a:p>
            <a:r>
              <a:rPr lang="zh-TW" altLang="en-US" sz="2400" b="1" dirty="0">
                <a:solidFill>
                  <a:srgbClr val="00B050"/>
                </a:solidFill>
              </a:rPr>
              <a:t>     可輸入  會計 來搜尋</a:t>
            </a:r>
          </a:p>
        </p:txBody>
      </p:sp>
      <p:sp>
        <p:nvSpPr>
          <p:cNvPr id="9" name="矩形 8"/>
          <p:cNvSpPr/>
          <p:nvPr/>
        </p:nvSpPr>
        <p:spPr>
          <a:xfrm>
            <a:off x="10450285" y="26282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rgbClr val="00B050"/>
                </a:solidFill>
              </a:rPr>
              <a:t>學程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zh-TW" altLang="en-US" b="1" dirty="0">
                <a:solidFill>
                  <a:srgbClr val="00B050"/>
                </a:solidFill>
              </a:rPr>
              <a:t>若不知可不填</a:t>
            </a:r>
            <a:endParaRPr lang="en-US" altLang="zh-TW" b="1" dirty="0">
              <a:solidFill>
                <a:srgbClr val="00B05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541160" y="2452982"/>
            <a:ext cx="1624440" cy="3627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rgbClr val="FF0000"/>
                </a:solidFill>
              </a:rPr>
              <a:t>1.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124583" y="912855"/>
            <a:ext cx="3921822" cy="1430943"/>
            <a:chOff x="6124583" y="912855"/>
            <a:chExt cx="3921822" cy="1430943"/>
          </a:xfrm>
        </p:grpSpPr>
        <p:sp>
          <p:nvSpPr>
            <p:cNvPr id="3" name="矩形 2"/>
            <p:cNvSpPr/>
            <p:nvPr/>
          </p:nvSpPr>
          <p:spPr>
            <a:xfrm>
              <a:off x="6124583" y="912855"/>
              <a:ext cx="39218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查詢本校科目時請注意課規年，</a:t>
              </a:r>
              <a:r>
                <a:rPr lang="en-US" altLang="zh-TW" dirty="0">
                  <a:solidFill>
                    <a:srgbClr val="FF0000"/>
                  </a:solidFill>
                </a:rPr>
                <a:t/>
              </a:r>
              <a:br>
                <a:rPr lang="en-US" altLang="zh-TW" dirty="0">
                  <a:solidFill>
                    <a:srgbClr val="FF0000"/>
                  </a:solidFill>
                </a:rPr>
              </a:br>
              <a:r>
                <a:rPr lang="zh-TW" altLang="en-US" dirty="0">
                  <a:solidFill>
                    <a:srgbClr val="FF0000"/>
                  </a:solidFill>
                </a:rPr>
                <a:t>學號</a:t>
              </a:r>
              <a:r>
                <a:rPr lang="en-US" altLang="zh-TW" dirty="0">
                  <a:solidFill>
                    <a:srgbClr val="FF0000"/>
                  </a:solidFill>
                </a:rPr>
                <a:t>4106</a:t>
              </a:r>
              <a:r>
                <a:rPr lang="zh-TW" altLang="en-US" dirty="0">
                  <a:solidFill>
                    <a:srgbClr val="FF0000"/>
                  </a:solidFill>
                </a:rPr>
                <a:t>請選</a:t>
              </a:r>
              <a:r>
                <a:rPr lang="en-US" altLang="zh-TW" dirty="0">
                  <a:solidFill>
                    <a:srgbClr val="FF0000"/>
                  </a:solidFill>
                </a:rPr>
                <a:t>106</a:t>
              </a:r>
              <a:r>
                <a:rPr lang="zh-TW" altLang="en-US" dirty="0">
                  <a:solidFill>
                    <a:srgbClr val="FF0000"/>
                  </a:solidFill>
                </a:rPr>
                <a:t>、</a:t>
              </a:r>
              <a:r>
                <a:rPr lang="en-US" altLang="zh-TW" dirty="0">
                  <a:solidFill>
                    <a:srgbClr val="FF0000"/>
                  </a:solidFill>
                </a:rPr>
                <a:t>4107</a:t>
              </a:r>
              <a:r>
                <a:rPr lang="zh-TW" altLang="en-US" dirty="0">
                  <a:solidFill>
                    <a:srgbClr val="FF0000"/>
                  </a:solidFill>
                </a:rPr>
                <a:t>請選</a:t>
              </a:r>
              <a:r>
                <a:rPr lang="en-US" altLang="zh-TW" dirty="0">
                  <a:solidFill>
                    <a:srgbClr val="FF0000"/>
                  </a:solidFill>
                </a:rPr>
                <a:t>107</a:t>
              </a:r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8474927" y="1527396"/>
              <a:ext cx="22302" cy="8164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112140" y="1751079"/>
            <a:ext cx="5185574" cy="1398521"/>
            <a:chOff x="112140" y="1751079"/>
            <a:chExt cx="5185574" cy="1398521"/>
          </a:xfrm>
        </p:grpSpPr>
        <p:sp>
          <p:nvSpPr>
            <p:cNvPr id="12" name="圓角矩形 11"/>
            <p:cNvSpPr/>
            <p:nvPr/>
          </p:nvSpPr>
          <p:spPr>
            <a:xfrm>
              <a:off x="4165600" y="2439625"/>
              <a:ext cx="1132114" cy="7099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b="1" dirty="0">
                  <a:solidFill>
                    <a:srgbClr val="FF0000"/>
                  </a:solidFill>
                </a:rPr>
                <a:t>2.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2140" y="1751079"/>
              <a:ext cx="193592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選定</a:t>
              </a:r>
              <a:endParaRPr lang="en-US" altLang="zh-TW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 lvl="0"/>
              <a:r>
                <a:rPr lang="zh-TW" altLang="en-US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系所</a:t>
              </a:r>
              <a:r>
                <a:rPr lang="zh-TW" altLang="en-US" dirty="0">
                  <a:solidFill>
                    <a:srgbClr val="FF0000"/>
                  </a:solidFill>
                </a:rPr>
                <a:t>專業抵免</a:t>
              </a:r>
              <a:r>
                <a:rPr lang="zh-TW" altLang="en-US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或</a:t>
              </a:r>
              <a:r>
                <a:rPr lang="zh-TW" altLang="en-US" dirty="0">
                  <a:solidFill>
                    <a:srgbClr val="FF0000"/>
                  </a:solidFill>
                </a:rPr>
                <a:t>通識課程</a:t>
              </a:r>
              <a:r>
                <a:rPr lang="zh-TW" altLang="en-US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抵免兩部分</a:t>
              </a:r>
              <a:endParaRPr lang="en-US" altLang="zh-TW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6444" y="2192660"/>
            <a:ext cx="11770756" cy="3739257"/>
            <a:chOff x="116444" y="2192660"/>
            <a:chExt cx="11770756" cy="3739257"/>
          </a:xfrm>
        </p:grpSpPr>
        <p:sp>
          <p:nvSpPr>
            <p:cNvPr id="5" name="直排標題 3"/>
            <p:cNvSpPr txBox="1">
              <a:spLocks/>
            </p:cNvSpPr>
            <p:nvPr/>
          </p:nvSpPr>
          <p:spPr>
            <a:xfrm>
              <a:off x="116444" y="3274574"/>
              <a:ext cx="1931623" cy="265734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altLang="zh-TW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/>
              </a:r>
              <a:br>
                <a:rPr lang="en-US" altLang="zh-TW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TW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選取</a:t>
              </a:r>
              <a:r>
                <a:rPr lang="en-US" altLang="zh-TW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/>
              </a:r>
              <a:br>
                <a:rPr lang="en-US" altLang="zh-TW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TW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左邊</a:t>
              </a:r>
              <a:r>
                <a:rPr lang="en-US" altLang="zh-TW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zh-TW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原校科目</a:t>
              </a:r>
              <a:r>
                <a:rPr lang="en-US" altLang="zh-TW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  <a:r>
                <a:rPr lang="zh-TW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右邊</a:t>
              </a:r>
              <a:r>
                <a:rPr lang="en-US" altLang="zh-TW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zh-TW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本校科目</a:t>
              </a:r>
              <a:r>
                <a:rPr lang="en-US" altLang="zh-TW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  <a:r>
                <a:rPr lang="zh-TW" alt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並加入申請單</a:t>
              </a:r>
              <a:endPara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832410" y="4471639"/>
              <a:ext cx="520970" cy="433080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280674" y="3560689"/>
              <a:ext cx="1072705" cy="433080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8085494" y="2192660"/>
              <a:ext cx="3801706" cy="3639427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7209322" y="5698156"/>
            <a:ext cx="1751798" cy="636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音訊 2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2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37"/>
    </mc:Choice>
    <mc:Fallback xmlns="">
      <p:transition spd="slow" advTm="84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" b="21411"/>
          <a:stretch/>
        </p:blipFill>
        <p:spPr>
          <a:xfrm>
            <a:off x="261586" y="1759550"/>
            <a:ext cx="11241987" cy="4969983"/>
          </a:xfrm>
          <a:prstGeom prst="rect">
            <a:avLst/>
          </a:prstGeom>
        </p:spPr>
      </p:pic>
      <p:sp>
        <p:nvSpPr>
          <p:cNvPr id="3" name="直排標題 3"/>
          <p:cNvSpPr txBox="1">
            <a:spLocks/>
          </p:cNvSpPr>
          <p:nvPr/>
        </p:nvSpPr>
        <p:spPr>
          <a:xfrm>
            <a:off x="553049" y="394918"/>
            <a:ext cx="2435733" cy="716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申請抵免</a:t>
            </a:r>
          </a:p>
        </p:txBody>
      </p:sp>
      <p:sp>
        <p:nvSpPr>
          <p:cNvPr id="4" name="直排標題 3"/>
          <p:cNvSpPr txBox="1">
            <a:spLocks/>
          </p:cNvSpPr>
          <p:nvPr/>
        </p:nvSpPr>
        <p:spPr>
          <a:xfrm>
            <a:off x="2816102" y="421692"/>
            <a:ext cx="9767785" cy="3849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選定  系所</a:t>
            </a:r>
            <a:r>
              <a:rPr lang="zh-TW" altLang="en-US" sz="1800" dirty="0">
                <a:solidFill>
                  <a:srgbClr val="FF0000"/>
                </a:solidFill>
              </a:rPr>
              <a:t>專業抵免 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或 </a:t>
            </a:r>
            <a:r>
              <a:rPr lang="zh-TW" altLang="en-US" sz="1800" dirty="0">
                <a:solidFill>
                  <a:srgbClr val="FF0000"/>
                </a:solidFill>
              </a:rPr>
              <a:t>通識課程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抵免兩部分</a:t>
            </a:r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選取  左邊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原校科目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及 右邊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本校科目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並加入申請單</a:t>
            </a:r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查詢本校科目時請注意課規年，學號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4106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請選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106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4107</a:t>
            </a:r>
            <a:r>
              <a:rPr lang="zh-TW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請選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107</a:t>
            </a:r>
          </a:p>
          <a:p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TW" alt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46951" y="2603574"/>
            <a:ext cx="2956622" cy="153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zh-TW" altLang="en-US" sz="2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學群 </a:t>
            </a:r>
            <a:endParaRPr lang="en-US" altLang="zh-TW" sz="20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zh-TW" altLang="en-US" sz="2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請配合課程之類別選取</a:t>
            </a:r>
            <a:endParaRPr lang="en-US" altLang="zh-TW" sz="20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zh-TW" altLang="en-US" sz="2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例如原校科目為 國文，</a:t>
            </a:r>
            <a:endParaRPr lang="en-US" altLang="zh-TW" sz="20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zh-TW" altLang="en-US" sz="2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建議從 語文領域 中尋找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912803" y="5465156"/>
            <a:ext cx="530352" cy="2880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253915" y="4495418"/>
            <a:ext cx="530352" cy="2880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352226" y="5983132"/>
            <a:ext cx="1150173" cy="4321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音訊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68"/>
    </mc:Choice>
    <mc:Fallback xmlns="">
      <p:transition spd="slow" advTm="42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20528" r="11376" b="10477"/>
          <a:stretch/>
        </p:blipFill>
        <p:spPr>
          <a:xfrm>
            <a:off x="3087481" y="986973"/>
            <a:ext cx="8951976" cy="4731658"/>
          </a:xfrm>
          <a:prstGeom prst="rect">
            <a:avLst/>
          </a:prstGeom>
        </p:spPr>
      </p:pic>
      <p:sp>
        <p:nvSpPr>
          <p:cNvPr id="3" name="直排標題 3"/>
          <p:cNvSpPr txBox="1">
            <a:spLocks/>
          </p:cNvSpPr>
          <p:nvPr/>
        </p:nvSpPr>
        <p:spPr>
          <a:xfrm>
            <a:off x="161163" y="929360"/>
            <a:ext cx="2435733" cy="716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合抵</a:t>
            </a:r>
          </a:p>
        </p:txBody>
      </p:sp>
      <p:sp>
        <p:nvSpPr>
          <p:cNvPr id="4" name="直排標題 3"/>
          <p:cNvSpPr txBox="1">
            <a:spLocks/>
          </p:cNvSpPr>
          <p:nvPr/>
        </p:nvSpPr>
        <p:spPr>
          <a:xfrm>
            <a:off x="156490" y="1798320"/>
            <a:ext cx="2757398" cy="3849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兩門科目合抵本校同一門科目：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例如國文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上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)2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學分、國文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下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)2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學分，可合抵本校中文能力與涵養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學分。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TW" alt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626976" y="2633328"/>
            <a:ext cx="214884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647288" y="2395584"/>
            <a:ext cx="505968" cy="2377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626976" y="2904562"/>
            <a:ext cx="214884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473" y="33528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步驟：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左邊選取國文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上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、右邊選取中文能力與涵養，按下方加入申請單。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6473" y="45814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選取國文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下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，右邊選取中文能力與涵養，按下方加入申請單。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647288" y="2395584"/>
            <a:ext cx="505968" cy="2377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9" name="音訊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06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30"/>
    </mc:Choice>
    <mc:Fallback xmlns="">
      <p:transition spd="slow" advTm="57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3"/>
          <p:cNvSpPr txBox="1">
            <a:spLocks/>
          </p:cNvSpPr>
          <p:nvPr/>
        </p:nvSpPr>
        <p:spPr>
          <a:xfrm>
            <a:off x="457489" y="583720"/>
            <a:ext cx="2435733" cy="7165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檢視申請或列印</a:t>
            </a:r>
          </a:p>
        </p:txBody>
      </p:sp>
      <p:sp>
        <p:nvSpPr>
          <p:cNvPr id="3" name="直排標題 3"/>
          <p:cNvSpPr txBox="1">
            <a:spLocks/>
          </p:cNvSpPr>
          <p:nvPr/>
        </p:nvSpPr>
        <p:spPr>
          <a:xfrm>
            <a:off x="4692510" y="4220217"/>
            <a:ext cx="5805398" cy="981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zh-TW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tx2">
                    <a:lumMod val="75000"/>
                  </a:schemeClr>
                </a:solidFill>
              </a:rPr>
              <a:t>確認無誤後列印申請單即鎖住單號，不可再修正，若需修正請聯繫各系助理協助取消上傳單號。</a:t>
            </a:r>
            <a:endParaRPr lang="en-US" altLang="zh-TW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25820" r="75443" b="55344"/>
          <a:stretch/>
        </p:blipFill>
        <p:spPr>
          <a:xfrm>
            <a:off x="457489" y="1126666"/>
            <a:ext cx="1640115" cy="12917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27458" r="7016" b="49473"/>
          <a:stretch/>
        </p:blipFill>
        <p:spPr>
          <a:xfrm>
            <a:off x="457489" y="2638160"/>
            <a:ext cx="10276114" cy="15820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29154" y="2067752"/>
            <a:ext cx="6487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檢視欲申請抵免科目，若需修改可按右方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選取修改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修正。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47132" y="1984917"/>
            <a:ext cx="1350472" cy="4335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9909717" y="3518399"/>
            <a:ext cx="717395" cy="284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152292" y="2619514"/>
            <a:ext cx="5895279" cy="16960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音訊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8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31"/>
    </mc:Choice>
    <mc:Fallback xmlns="">
      <p:transition spd="slow" advTm="36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489" y="12644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申請單分專業抵免及通識抵免，請分別與正本成績單交至系辦及通識中心，若系所或通識要求原校課綱，請一併交付。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親送或郵寄皆可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7489" y="12644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申請單分</a:t>
            </a:r>
            <a:r>
              <a:rPr lang="zh-TW" altLang="en-US" dirty="0">
                <a:solidFill>
                  <a:schemeClr val="accent5"/>
                </a:solidFill>
              </a:rPr>
              <a:t>專業抵免及通識抵免，請分別與正本成績單交至系辦及通識中心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，若系所或通識要求原校課綱，請一併交付。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親送或郵寄皆可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57" y="2029893"/>
            <a:ext cx="6411220" cy="4191585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6775165" y="2012032"/>
            <a:ext cx="1477741" cy="3577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755163" y="2565975"/>
            <a:ext cx="1589460" cy="3274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681618" y="3410637"/>
            <a:ext cx="3563981" cy="3964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569900" y="4686833"/>
            <a:ext cx="3487014" cy="5010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直排標題 3"/>
          <p:cNvSpPr txBox="1">
            <a:spLocks/>
          </p:cNvSpPr>
          <p:nvPr/>
        </p:nvSpPr>
        <p:spPr>
          <a:xfrm>
            <a:off x="457489" y="583720"/>
            <a:ext cx="2435733" cy="7165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檢視申請或列印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6755163" y="2857366"/>
            <a:ext cx="1589460" cy="3274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4" name="音訊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8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55"/>
    </mc:Choice>
    <mc:Fallback xmlns="">
      <p:transition spd="slow" advTm="67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build="p"/>
      <p:bldP spid="4" grpId="0" animBg="1"/>
      <p:bldP spid="5" grpId="0" animBg="1"/>
      <p:bldP spid="5" grpId="1" animBg="1"/>
      <p:bldP spid="6" grpId="0" animBg="1"/>
      <p:bldP spid="7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0.9|11.9|8.5|6.7|9.3|4.3|3.2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4|3.2|2.4|4.8|1.1|2.1|12.4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2|8.6|13.6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5|24.4|9|9.4|17.4|1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11.7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8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0.6|9.5|3.9|1|8.9|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.9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5.5"/>
</p:tagLst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</TotalTime>
  <Words>839</Words>
  <Application>Microsoft Office PowerPoint</Application>
  <PresentationFormat>寬螢幕</PresentationFormat>
  <Paragraphs>100</Paragraphs>
  <Slides>13</Slides>
  <Notes>1</Notes>
  <HiddenSlides>0</HiddenSlides>
  <MMClips>13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學生抵免學分系統操作手冊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說明結束</vt:lpstr>
    </vt:vector>
  </TitlesOfParts>
  <Company>Ndhu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學生抵免學分系統操作手冊</dc:title>
  <dc:creator>Ndhu</dc:creator>
  <cp:lastModifiedBy>user</cp:lastModifiedBy>
  <cp:revision>33</cp:revision>
  <dcterms:created xsi:type="dcterms:W3CDTF">2017-12-15T06:10:51Z</dcterms:created>
  <dcterms:modified xsi:type="dcterms:W3CDTF">2024-02-20T01:00:33Z</dcterms:modified>
</cp:coreProperties>
</file>